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70" r:id="rId4"/>
    <p:sldId id="271" r:id="rId5"/>
    <p:sldId id="259" r:id="rId6"/>
    <p:sldId id="260" r:id="rId7"/>
    <p:sldId id="261" r:id="rId8"/>
    <p:sldId id="262" r:id="rId9"/>
    <p:sldId id="272" r:id="rId10"/>
    <p:sldId id="273" r:id="rId11"/>
    <p:sldId id="276" r:id="rId12"/>
    <p:sldId id="286" r:id="rId13"/>
    <p:sldId id="282" r:id="rId14"/>
    <p:sldId id="281" r:id="rId15"/>
    <p:sldId id="277" r:id="rId16"/>
    <p:sldId id="279" r:id="rId17"/>
    <p:sldId id="284" r:id="rId18"/>
    <p:sldId id="278" r:id="rId19"/>
    <p:sldId id="275" r:id="rId20"/>
    <p:sldId id="280" r:id="rId21"/>
    <p:sldId id="285" r:id="rId22"/>
    <p:sldId id="263" r:id="rId23"/>
    <p:sldId id="264" r:id="rId24"/>
    <p:sldId id="265" r:id="rId25"/>
    <p:sldId id="287" r:id="rId26"/>
    <p:sldId id="288" r:id="rId27"/>
    <p:sldId id="289" r:id="rId28"/>
    <p:sldId id="290" r:id="rId29"/>
    <p:sldId id="291" r:id="rId30"/>
    <p:sldId id="266" r:id="rId31"/>
    <p:sldId id="267" r:id="rId32"/>
    <p:sldId id="268" r:id="rId33"/>
    <p:sldId id="269" r:id="rId34"/>
    <p:sldId id="292" r:id="rId35"/>
    <p:sldId id="293" r:id="rId36"/>
    <p:sldId id="294" r:id="rId37"/>
    <p:sldId id="295" r:id="rId38"/>
    <p:sldId id="296" r:id="rId39"/>
    <p:sldId id="29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>
        <p:scale>
          <a:sx n="90" d="100"/>
          <a:sy n="90" d="100"/>
        </p:scale>
        <p:origin x="-86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C89E9-72D1-4957-A370-EC8A1F192971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D367A-F37D-43E0-A1E1-36F2BC588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17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91F33-14AC-488A-A175-0E9BAC33620C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9E22-1E54-4C64-A16C-B06CEDBEA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76672"/>
            <a:ext cx="8143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Вступительное слово директора ГАОУДО «ЦСДЮШШОР </a:t>
            </a:r>
            <a:r>
              <a:rPr lang="ru-RU" sz="3200" b="1" dirty="0" err="1" smtClean="0">
                <a:solidFill>
                  <a:srgbClr val="FF0000"/>
                </a:solidFill>
              </a:rPr>
              <a:t>им.Р.Г.Нежметдинова</a:t>
            </a:r>
            <a:r>
              <a:rPr lang="ru-RU" sz="3200" b="1" dirty="0" smtClean="0">
                <a:solidFill>
                  <a:srgbClr val="FF0000"/>
                </a:solidFill>
              </a:rPr>
              <a:t>»,</a:t>
            </a:r>
            <a:endParaRPr lang="ru-RU" sz="3200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err="1" smtClean="0"/>
              <a:t>Сайфутдинов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Наркиз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Аминович</a:t>
            </a:r>
            <a:endParaRPr lang="ru-RU" sz="3600" dirty="0" smtClean="0"/>
          </a:p>
        </p:txBody>
      </p:sp>
      <p:pic>
        <p:nvPicPr>
          <p:cNvPr id="3" name="Рисунок 2" descr="http://tatshashki.ru/_ph/37/481436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49" t="25159" r="47012" b="31212"/>
          <a:stretch>
            <a:fillRect/>
          </a:stretch>
        </p:blipFill>
        <p:spPr bwMode="auto">
          <a:xfrm>
            <a:off x="3071802" y="2285992"/>
            <a:ext cx="2808312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42852"/>
            <a:ext cx="87868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VII</a:t>
            </a:r>
            <a:r>
              <a:rPr lang="ru-RU" sz="3200" b="1" dirty="0">
                <a:solidFill>
                  <a:srgbClr val="FF0000"/>
                </a:solidFill>
              </a:rPr>
              <a:t> «Кубок информационных технологий» - этап Кубка мира по русским </a:t>
            </a:r>
            <a:r>
              <a:rPr lang="ru-RU" sz="3200" b="1" dirty="0" smtClean="0">
                <a:solidFill>
                  <a:srgbClr val="FF0000"/>
                </a:solidFill>
              </a:rPr>
              <a:t>шашкам </a:t>
            </a:r>
          </a:p>
          <a:p>
            <a:pPr algn="ctr"/>
            <a:r>
              <a:rPr lang="ru-RU" sz="2800" b="1" dirty="0" smtClean="0"/>
              <a:t>г.Казань</a:t>
            </a:r>
            <a:r>
              <a:rPr lang="ru-RU" sz="2800" b="1" dirty="0"/>
              <a:t>, 27 июня – 2 июля 2015 года</a:t>
            </a:r>
            <a:endParaRPr lang="ru-RU" sz="2800" dirty="0"/>
          </a:p>
        </p:txBody>
      </p:sp>
      <p:pic>
        <p:nvPicPr>
          <p:cNvPr id="5122" name="Picture 2" descr="http://kazchess.ru/wp-content/uploads/2015/06/IMG_6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785926"/>
            <a:ext cx="6572296" cy="4929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4034" name="Picture 2" descr="http://kazchess.ru/wp-content/uploads/2015/07/IMG_6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8001056" cy="6000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4514" name="Picture 2" descr="http://tatshashki.ru/_ph/52/173971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52"/>
            <a:ext cx="4000528" cy="3000396"/>
          </a:xfrm>
          <a:prstGeom prst="rect">
            <a:avLst/>
          </a:prstGeom>
          <a:noFill/>
        </p:spPr>
      </p:pic>
      <p:pic>
        <p:nvPicPr>
          <p:cNvPr id="64516" name="Picture 4" descr="http://tatshashki.ru/_ph/52/578098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071966" cy="3053975"/>
          </a:xfrm>
          <a:prstGeom prst="rect">
            <a:avLst/>
          </a:prstGeom>
          <a:noFill/>
        </p:spPr>
      </p:pic>
      <p:pic>
        <p:nvPicPr>
          <p:cNvPr id="64518" name="Picture 6" descr="http://tatshashki.ru/_ph/52/845029027.jpg"/>
          <p:cNvPicPr>
            <a:picLocks noChangeAspect="1" noChangeArrowheads="1"/>
          </p:cNvPicPr>
          <p:nvPr/>
        </p:nvPicPr>
        <p:blipFill>
          <a:blip r:embed="rId6" cstate="print"/>
          <a:srcRect t="29851"/>
          <a:stretch>
            <a:fillRect/>
          </a:stretch>
        </p:blipFill>
        <p:spPr bwMode="auto">
          <a:xfrm>
            <a:off x="714348" y="3357562"/>
            <a:ext cx="3589760" cy="3357586"/>
          </a:xfrm>
          <a:prstGeom prst="rect">
            <a:avLst/>
          </a:prstGeom>
          <a:noFill/>
        </p:spPr>
      </p:pic>
      <p:pic>
        <p:nvPicPr>
          <p:cNvPr id="64520" name="Picture 8" descr="http://tatshashki.ru/_ph/52/1764536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214686"/>
            <a:ext cx="262534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0178" name="Picture 2" descr="http://kazchess.ru/wp-content/uploads/2015/07/IMG_6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7905805" cy="59293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21429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Награждение благодарственными письмами МДМС 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26" name="Picture 2" descr="http://kazchess.ru/wp-content/uploads/2015/07/IMG_6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857232"/>
            <a:ext cx="7810555" cy="58579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42852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Награждение благодарственными письмами МДМС РТ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986" name="Picture 2" descr="http://kazchess.ru/wp-content/uploads/2015/07/IMG_6621.jpg"/>
          <p:cNvPicPr>
            <a:picLocks noChangeAspect="1" noChangeArrowheads="1"/>
          </p:cNvPicPr>
          <p:nvPr/>
        </p:nvPicPr>
        <p:blipFill>
          <a:blip r:embed="rId4" cstate="print"/>
          <a:srcRect r="15626"/>
          <a:stretch>
            <a:fillRect/>
          </a:stretch>
        </p:blipFill>
        <p:spPr bwMode="auto">
          <a:xfrm>
            <a:off x="428596" y="0"/>
            <a:ext cx="3929058" cy="3492525"/>
          </a:xfrm>
          <a:prstGeom prst="rect">
            <a:avLst/>
          </a:prstGeom>
          <a:noFill/>
        </p:spPr>
      </p:pic>
      <p:pic>
        <p:nvPicPr>
          <p:cNvPr id="41988" name="Picture 4" descr="http://kazchess.ru/wp-content/uploads/2015/07/IMG_6623.jpg"/>
          <p:cNvPicPr>
            <a:picLocks noChangeAspect="1" noChangeArrowheads="1"/>
          </p:cNvPicPr>
          <p:nvPr/>
        </p:nvPicPr>
        <p:blipFill>
          <a:blip r:embed="rId5" cstate="print"/>
          <a:srcRect r="15277"/>
          <a:stretch>
            <a:fillRect/>
          </a:stretch>
        </p:blipFill>
        <p:spPr bwMode="auto">
          <a:xfrm>
            <a:off x="4857752" y="0"/>
            <a:ext cx="3929058" cy="3478163"/>
          </a:xfrm>
          <a:prstGeom prst="rect">
            <a:avLst/>
          </a:prstGeom>
          <a:noFill/>
        </p:spPr>
      </p:pic>
      <p:pic>
        <p:nvPicPr>
          <p:cNvPr id="7" name="Picture 2" descr="http://kazchess.ru/wp-content/uploads/2015/07/IMG_66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68498"/>
            <a:ext cx="4500562" cy="3289502"/>
          </a:xfrm>
          <a:prstGeom prst="rect">
            <a:avLst/>
          </a:prstGeom>
          <a:noFill/>
        </p:spPr>
      </p:pic>
      <p:pic>
        <p:nvPicPr>
          <p:cNvPr id="8" name="Picture 2" descr="http://kazchess.ru/wp-content/uploads/2015/07/IMG_66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536156"/>
            <a:ext cx="4429124" cy="3321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322" name="Picture 2" descr="http://kazchess.ru/wp-content/uploads/2015/07/IMG_6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370901" cy="3286124"/>
          </a:xfrm>
          <a:prstGeom prst="rect">
            <a:avLst/>
          </a:prstGeom>
          <a:noFill/>
        </p:spPr>
      </p:pic>
      <p:pic>
        <p:nvPicPr>
          <p:cNvPr id="56324" name="Picture 4" descr="http://kazchess.ru/wp-content/uploads/2015/07/IMG_6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0" y="-1"/>
            <a:ext cx="4381499" cy="3286125"/>
          </a:xfrm>
          <a:prstGeom prst="rect">
            <a:avLst/>
          </a:prstGeom>
          <a:noFill/>
        </p:spPr>
      </p:pic>
      <p:pic>
        <p:nvPicPr>
          <p:cNvPr id="56326" name="Picture 6" descr="http://kazchess.ru/wp-content/uploads/2015/07/IMG_6638.jpg"/>
          <p:cNvPicPr>
            <a:picLocks noChangeAspect="1" noChangeArrowheads="1"/>
          </p:cNvPicPr>
          <p:nvPr/>
        </p:nvPicPr>
        <p:blipFill>
          <a:blip r:embed="rId6" cstate="print"/>
          <a:srcRect l="10714" r="2041"/>
          <a:stretch>
            <a:fillRect/>
          </a:stretch>
        </p:blipFill>
        <p:spPr bwMode="auto">
          <a:xfrm>
            <a:off x="214282" y="3357538"/>
            <a:ext cx="4071966" cy="3500462"/>
          </a:xfrm>
          <a:prstGeom prst="rect">
            <a:avLst/>
          </a:prstGeom>
          <a:noFill/>
        </p:spPr>
      </p:pic>
      <p:pic>
        <p:nvPicPr>
          <p:cNvPr id="56328" name="Picture 8" descr="http://kazchess.ru/wp-content/uploads/2015/07/IMG_6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749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6084" name="Picture 4" descr="http://kazchess.ru/wp-content/uploads/2015/07/IMG_6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81531" cy="3286148"/>
          </a:xfrm>
          <a:prstGeom prst="rect">
            <a:avLst/>
          </a:prstGeom>
          <a:noFill/>
        </p:spPr>
      </p:pic>
      <p:pic>
        <p:nvPicPr>
          <p:cNvPr id="46086" name="Picture 6" descr="http://kazchess.ru/wp-content/uploads/2015/07/IMG_6655.jpg"/>
          <p:cNvPicPr>
            <a:picLocks noChangeAspect="1" noChangeArrowheads="1"/>
          </p:cNvPicPr>
          <p:nvPr/>
        </p:nvPicPr>
        <p:blipFill>
          <a:blip r:embed="rId5" cstate="print"/>
          <a:srcRect l="6249" r="4688"/>
          <a:stretch>
            <a:fillRect/>
          </a:stretch>
        </p:blipFill>
        <p:spPr bwMode="auto">
          <a:xfrm>
            <a:off x="4929190" y="3429000"/>
            <a:ext cx="4071966" cy="3429000"/>
          </a:xfrm>
          <a:prstGeom prst="rect">
            <a:avLst/>
          </a:prstGeom>
          <a:noFill/>
        </p:spPr>
      </p:pic>
      <p:pic>
        <p:nvPicPr>
          <p:cNvPr id="46088" name="Picture 8" descr="http://kazchess.ru/wp-content/uploads/2015/07/IMG_66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577548" cy="3429000"/>
          </a:xfrm>
          <a:prstGeom prst="rect">
            <a:avLst/>
          </a:prstGeom>
          <a:noFill/>
        </p:spPr>
      </p:pic>
      <p:pic>
        <p:nvPicPr>
          <p:cNvPr id="7" name="Picture 2" descr="http://kazchess.ru/wp-content/uploads/2015/07/IMG_66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57" y="0"/>
            <a:ext cx="4405343" cy="330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40" name="Picture 4" descr="http://kazchess.ru/wp-content/uploads/2015/07/IMG_6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85860"/>
            <a:ext cx="7806888" cy="52022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ПОБЕДИТЕЛИ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МОЛНИЕНОСНОЙ ПРОГРАММЫ ПО ШАШКАМ-64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530" name="Picture 2" descr="http://kazchess.ru/wp-content/uploads/2015/06/IMG_6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357298"/>
            <a:ext cx="7611605" cy="50720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ПОБЕДИТЕЛИ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КЛАССИЧЕСКОЙ ПРОГРАММЫ ПО ШАШКАМ-64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563" y="314296"/>
            <a:ext cx="878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 начале нового 2015/2016 учебного года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зам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директора по УСЧ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Дмитрий Львович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Цинман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04" t="7914" b="52500"/>
          <a:stretch/>
        </p:blipFill>
        <p:spPr bwMode="auto">
          <a:xfrm>
            <a:off x="2987824" y="2169114"/>
            <a:ext cx="3240359" cy="396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82868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63 шашиста из 10 стран: Белоруссии, Германии, Израиля, Молдовы, США, Туркменистана, Узбекистана, Украины, Финляндии и 13 регионов России</a:t>
            </a:r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4  представителя первой мировой десятки, включая 1-го номера мирового рейтинга, международного гроссмейстера Сергея Белошеева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42852"/>
            <a:ext cx="878687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Гаязов</a:t>
            </a:r>
            <a:r>
              <a:rPr lang="ru-RU" sz="2800" b="1" dirty="0" smtClean="0">
                <a:solidFill>
                  <a:srgbClr val="FF0000"/>
                </a:solidFill>
              </a:rPr>
              <a:t> Шамиль - бронзовый призер молниеносной программы  Первенства Мира среди юношей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до 19 лет по русским шашкам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г.Кранево</a:t>
            </a:r>
            <a:r>
              <a:rPr lang="ru-RU" sz="2800" b="1" dirty="0" smtClean="0"/>
              <a:t>, Болгария, 26.08.-04.09.2015г.</a:t>
            </a:r>
            <a:endParaRPr lang="ru-RU" sz="2800" dirty="0" smtClean="0"/>
          </a:p>
          <a:p>
            <a:r>
              <a:rPr lang="ru-RU" sz="3600" dirty="0"/>
              <a:t> </a:t>
            </a:r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ПОЗДРАВЛЯЕМ!!!</a:t>
            </a:r>
            <a:r>
              <a:rPr lang="ru-RU" sz="4000" b="1" dirty="0"/>
              <a:t> </a:t>
            </a:r>
            <a:endParaRPr lang="ru-RU" sz="4000" dirty="0"/>
          </a:p>
        </p:txBody>
      </p:sp>
      <p:pic>
        <p:nvPicPr>
          <p:cNvPr id="4" name="Picture 2" descr="https://lh3.googleusercontent.com/hFj1_1bzZSGZS_3mAL3bFH_cepo88bdV72jrIvj21q4fq30wmQk=w1231-h923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287728" cy="3964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26" y="692696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Отчет о Финале Спартакиады учащихся России по </a:t>
            </a:r>
            <a:r>
              <a:rPr lang="ru-RU" sz="3600" b="1" dirty="0" smtClean="0">
                <a:solidFill>
                  <a:srgbClr val="FF0000"/>
                </a:solidFill>
              </a:rPr>
              <a:t>шахматам,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/>
              <a:t>старший тренер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Константин Иванович Муравьев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233" y="3077656"/>
            <a:ext cx="2412268" cy="321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00232" y="642918"/>
          <a:ext cx="5143536" cy="6061796"/>
        </p:xfrm>
        <a:graphic>
          <a:graphicData uri="http://schemas.openxmlformats.org/drawingml/2006/table">
            <a:tbl>
              <a:tblPr/>
              <a:tblGrid>
                <a:gridCol w="776331"/>
                <a:gridCol w="4367205"/>
              </a:tblGrid>
              <a:tr h="453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команд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Краснодарский край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Новосибирская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Санкт-Петербург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Самарская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Москва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>
                          <a:latin typeface="Calibri"/>
                          <a:ea typeface="Calibri"/>
                          <a:cs typeface="Times New Roman"/>
                        </a:rPr>
                        <a:t>Республика Татарстан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 err="1">
                          <a:latin typeface="Calibri"/>
                          <a:ea typeface="Calibri"/>
                          <a:cs typeface="Times New Roman"/>
                        </a:rPr>
                        <a:t>Муртазин</a:t>
                      </a:r>
                      <a:r>
                        <a:rPr lang="ru-RU" sz="1600" b="1" i="1" u="sng" dirty="0">
                          <a:latin typeface="Calibri"/>
                          <a:ea typeface="Calibri"/>
                          <a:cs typeface="Times New Roman"/>
                        </a:rPr>
                        <a:t> Булат – 4 очка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>
                          <a:latin typeface="Calibri"/>
                          <a:ea typeface="Calibri"/>
                          <a:cs typeface="Times New Roman"/>
                        </a:rPr>
                        <a:t>Низамов Булат – 3 очка</a:t>
                      </a:r>
                      <a:r>
                        <a:rPr lang="ru-RU" sz="16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i="1" dirty="0">
                          <a:latin typeface="Calibri"/>
                          <a:ea typeface="Calibri"/>
                          <a:cs typeface="Times New Roman"/>
                        </a:rPr>
                        <a:t>из 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>
                          <a:latin typeface="Calibri"/>
                          <a:ea typeface="Calibri"/>
                          <a:cs typeface="Times New Roman"/>
                        </a:rPr>
                        <a:t>Козина Анастасия – 2 очка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dirty="0">
                          <a:latin typeface="Calibri"/>
                          <a:ea typeface="Calibri"/>
                          <a:cs typeface="Times New Roman"/>
                        </a:rPr>
                        <a:t>Кузнецова Дарья – 3,5 очка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Московская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Ростовская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Красноярский край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Нижегородская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Камчатский край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Ставропольский край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Республика Крым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Ленинградская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Свердловская область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Республика Саха-Якутия</a:t>
                      </a:r>
                    </a:p>
                  </a:txBody>
                  <a:tcPr marL="27802" marR="27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2976" y="142852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Результаты соревнований</a:t>
            </a:r>
            <a:r>
              <a:rPr lang="ru-RU" sz="2800" b="1" dirty="0" smtClean="0"/>
              <a:t>: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868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Об основных итогах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учебно-тренировочных сборов в летний период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>
                <a:solidFill>
                  <a:srgbClr val="FF0000"/>
                </a:solidFill>
              </a:rPr>
              <a:t>с 15 по 26 июня</a:t>
            </a:r>
          </a:p>
          <a:p>
            <a:pPr algn="ctr"/>
            <a:r>
              <a:rPr lang="ru-RU" sz="5400" b="1" dirty="0" smtClean="0"/>
              <a:t>Тренеры: </a:t>
            </a:r>
            <a:endParaRPr lang="ru-RU" sz="5400" b="1" dirty="0"/>
          </a:p>
          <a:p>
            <a:pPr algn="ctr"/>
            <a:r>
              <a:rPr lang="ru-RU" sz="5400" b="1" dirty="0"/>
              <a:t>С.Е.Матвеева и </a:t>
            </a:r>
            <a:r>
              <a:rPr lang="ru-RU" sz="5400" b="1" dirty="0" smtClean="0"/>
              <a:t>Н.И.Архипова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ttp://kazchess.ru/wp-content/uploads/2015/06/IMG_41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428604"/>
            <a:ext cx="8469251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kazchess.ru/wp-content/uploads/2015/06/IMG_4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7886688" cy="59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http://kazchess.ru/wp-content/uploads/2015/06/IMG_4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095778" cy="3071834"/>
          </a:xfrm>
          <a:prstGeom prst="rect">
            <a:avLst/>
          </a:prstGeom>
          <a:noFill/>
        </p:spPr>
      </p:pic>
      <p:pic>
        <p:nvPicPr>
          <p:cNvPr id="2052" name="Picture 4" descr="http://kazchess.ru/wp-content/uploads/2015/06/IMG_4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076693" cy="3057520"/>
          </a:xfrm>
          <a:prstGeom prst="rect">
            <a:avLst/>
          </a:prstGeom>
          <a:noFill/>
        </p:spPr>
      </p:pic>
      <p:pic>
        <p:nvPicPr>
          <p:cNvPr id="2054" name="Picture 6" descr="http://kazchess.ru/wp-content/uploads/2015/06/IMG_4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14290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333"/>
            <a:ext cx="4548649" cy="30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3"/>
          <a:stretch/>
        </p:blipFill>
        <p:spPr bwMode="auto">
          <a:xfrm>
            <a:off x="4754979" y="196851"/>
            <a:ext cx="4278643" cy="312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05" y="3407149"/>
            <a:ext cx="87852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89"/>
          <a:stretch/>
        </p:blipFill>
        <p:spPr bwMode="auto">
          <a:xfrm>
            <a:off x="247073" y="486617"/>
            <a:ext cx="8649853" cy="588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87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976"/>
          <a:stretch/>
        </p:blipFill>
        <p:spPr bwMode="auto">
          <a:xfrm>
            <a:off x="1408584" y="63027"/>
            <a:ext cx="60960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563" y="3447403"/>
            <a:ext cx="8786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ЦСДЮШШОР </a:t>
            </a:r>
            <a:r>
              <a:rPr lang="ru-RU" sz="3600" b="1" dirty="0" err="1"/>
              <a:t>им.Р.Г.Нежметдинова</a:t>
            </a:r>
            <a:r>
              <a:rPr lang="ru-RU" sz="3600" b="1" dirty="0"/>
              <a:t> второй год подряд стала </a:t>
            </a:r>
            <a:r>
              <a:rPr lang="ru-RU" sz="3600" b="1" dirty="0">
                <a:solidFill>
                  <a:srgbClr val="FF0000"/>
                </a:solidFill>
              </a:rPr>
              <a:t>бронзовым призёром Республиканского смотра-конкурса</a:t>
            </a:r>
            <a:r>
              <a:rPr lang="ru-RU" sz="3600" b="1" dirty="0"/>
              <a:t> «На лучшую постановку учебно-воспитательной работы в 2014 году среди ДЮСШ И СДЮСШОР».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57166"/>
            <a:ext cx="814393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О результатах командного чемпионата России и личного чемпионата Европы по ГО</a:t>
            </a:r>
          </a:p>
          <a:p>
            <a:pPr algn="ctr"/>
            <a:r>
              <a:rPr lang="ru-RU" sz="4000" b="1" dirty="0"/>
              <a:t>Старший тренер </a:t>
            </a:r>
            <a:r>
              <a:rPr lang="ru-RU" sz="4000" b="1" dirty="0" err="1" smtClean="0"/>
              <a:t>Шикшин</a:t>
            </a:r>
            <a:r>
              <a:rPr lang="ru-RU" sz="4000" b="1" dirty="0" smtClean="0"/>
              <a:t> </a:t>
            </a:r>
            <a:r>
              <a:rPr lang="ru-RU" sz="4000" b="1" dirty="0"/>
              <a:t>В.Д.</a:t>
            </a:r>
          </a:p>
          <a:p>
            <a:endParaRPr lang="ru-RU" dirty="0"/>
          </a:p>
        </p:txBody>
      </p:sp>
      <p:pic>
        <p:nvPicPr>
          <p:cNvPr id="6" name="Picture 2" descr="Шикш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357562"/>
            <a:ext cx="357190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1500174"/>
            <a:ext cx="85011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Команда Республики Татарстан – чемпион России среди мужчин!</a:t>
            </a:r>
            <a:endParaRPr lang="ru-RU" sz="4400" dirty="0">
              <a:solidFill>
                <a:srgbClr val="FF0000"/>
              </a:solidFill>
            </a:endParaRPr>
          </a:p>
          <a:p>
            <a:pPr algn="ctr"/>
            <a:r>
              <a:rPr lang="ru-RU" sz="800" b="1" dirty="0">
                <a:solidFill>
                  <a:srgbClr val="FF0000"/>
                </a:solidFill>
              </a:rPr>
              <a:t> </a:t>
            </a:r>
            <a:endParaRPr lang="ru-RU" sz="800" dirty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/>
              <a:t>г.Санкт-Петербург</a:t>
            </a:r>
            <a:r>
              <a:rPr lang="ru-RU" sz="4000" b="1" dirty="0"/>
              <a:t>, 1-3 </a:t>
            </a:r>
            <a:r>
              <a:rPr lang="ru-RU" sz="4000" b="1" dirty="0" smtClean="0"/>
              <a:t>июля</a:t>
            </a:r>
          </a:p>
          <a:p>
            <a:endParaRPr lang="ru-RU" sz="4000" b="1" i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0166" y="428604"/>
            <a:ext cx="592935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>
                <a:solidFill>
                  <a:srgbClr val="FF0000"/>
                </a:solidFill>
              </a:rPr>
              <a:t>Состав команды</a:t>
            </a:r>
            <a:r>
              <a:rPr lang="ru-RU" sz="3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3600" dirty="0" smtClean="0"/>
              <a:t>1.Динерштейн Александр</a:t>
            </a:r>
          </a:p>
          <a:p>
            <a:r>
              <a:rPr lang="ru-RU" sz="3600" dirty="0" smtClean="0"/>
              <a:t>2.Кульков Андрей</a:t>
            </a:r>
          </a:p>
          <a:p>
            <a:r>
              <a:rPr lang="ru-RU" sz="3600" dirty="0" smtClean="0"/>
              <a:t>3.Вашуров Александр</a:t>
            </a:r>
          </a:p>
          <a:p>
            <a:r>
              <a:rPr lang="ru-RU" sz="3600" dirty="0" smtClean="0"/>
              <a:t>4.Немлий Игорь</a:t>
            </a:r>
          </a:p>
          <a:p>
            <a:r>
              <a:rPr lang="ru-RU" sz="3600" dirty="0" smtClean="0"/>
              <a:t>5. Попов Степан</a:t>
            </a:r>
            <a:r>
              <a:rPr lang="ru-RU" sz="3600" b="1" dirty="0" smtClean="0"/>
              <a:t> </a:t>
            </a:r>
            <a:endParaRPr lang="ru-RU" sz="3600" dirty="0" smtClean="0"/>
          </a:p>
          <a:p>
            <a:endParaRPr lang="ru-RU" sz="3600" b="1" dirty="0" smtClean="0"/>
          </a:p>
          <a:p>
            <a:r>
              <a:rPr lang="ru-RU" sz="3600" b="1" dirty="0" smtClean="0"/>
              <a:t>Тренер </a:t>
            </a:r>
            <a:r>
              <a:rPr lang="ru-RU" sz="3600" b="1" dirty="0"/>
              <a:t>– </a:t>
            </a:r>
            <a:r>
              <a:rPr lang="ru-RU" sz="3600" b="1" dirty="0" err="1"/>
              <a:t>Шикшин</a:t>
            </a:r>
            <a:r>
              <a:rPr lang="ru-RU" sz="3600" b="1" dirty="0"/>
              <a:t> В.Д.</a:t>
            </a:r>
          </a:p>
          <a:p>
            <a:r>
              <a:rPr lang="ru-RU" sz="4400" dirty="0"/>
              <a:t> </a:t>
            </a:r>
            <a:endParaRPr lang="ru-RU" sz="800" b="1" dirty="0" smtClean="0">
              <a:solidFill>
                <a:srgbClr val="FF0000"/>
              </a:solidFill>
            </a:endParaRPr>
          </a:p>
          <a:p>
            <a:r>
              <a:rPr lang="ru-RU" sz="4800" b="1" dirty="0" smtClean="0">
                <a:solidFill>
                  <a:srgbClr val="FF0000"/>
                </a:solidFill>
              </a:rPr>
              <a:t>ПОЗДРАВЛЯЕМ!!!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285728"/>
            <a:ext cx="81439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</a:rPr>
              <a:t>Шикшин</a:t>
            </a:r>
            <a:r>
              <a:rPr lang="ru-RU" sz="4000" b="1" dirty="0">
                <a:solidFill>
                  <a:srgbClr val="FF0000"/>
                </a:solidFill>
              </a:rPr>
              <a:t> Илья – бронзовый призер чемпионата Европы среди мужчин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r>
              <a:rPr lang="ru-RU" sz="800" b="1" dirty="0"/>
              <a:t> </a:t>
            </a:r>
            <a:endParaRPr lang="ru-RU" sz="800" dirty="0"/>
          </a:p>
          <a:p>
            <a:pPr algn="ctr"/>
            <a:r>
              <a:rPr lang="ru-RU" sz="3200" b="1" dirty="0" err="1"/>
              <a:t>г.Либерец</a:t>
            </a:r>
            <a:r>
              <a:rPr lang="ru-RU" sz="3200" b="1" dirty="0"/>
              <a:t> (Чехия), 24 июля – 6 августа</a:t>
            </a:r>
          </a:p>
          <a:p>
            <a:r>
              <a:rPr lang="ru-RU" sz="3600" dirty="0"/>
              <a:t> </a:t>
            </a: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ПОЗДРАВЛЯЕМ!!!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7650" name="Picture 2" descr="http://aboutgo.ru/wp-content/uploads/2013/02/Ilya_01-2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250273"/>
            <a:ext cx="228601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188640"/>
            <a:ext cx="85364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</a:rPr>
              <a:t>Отчет о проведении первенства Республики Татарстан по </a:t>
            </a:r>
            <a:r>
              <a:rPr lang="ru-RU" sz="3600" b="1" dirty="0" smtClean="0">
                <a:solidFill>
                  <a:srgbClr val="FF0000"/>
                </a:solidFill>
              </a:rPr>
              <a:t>шахматам среди юношей и девушек 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</a:rPr>
              <a:t>до 11,13,15,17 и 19 лет</a:t>
            </a:r>
          </a:p>
          <a:p>
            <a:pPr lvl="0" algn="ctr"/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/>
              <a:t>Алексей Николаевич Давыдов</a:t>
            </a:r>
            <a:endParaRPr lang="ru-RU" sz="4000" b="1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428" y="3068960"/>
            <a:ext cx="2673732" cy="350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27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332656"/>
            <a:ext cx="853532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600" b="1" dirty="0" smtClean="0"/>
              <a:t>	1. Первенство </a:t>
            </a:r>
            <a:r>
              <a:rPr lang="ru-RU" sz="2600" b="1" dirty="0"/>
              <a:t>РТ среди юношей и девушек по классическим и быстрым шахматам проводилось в здании ЦСДЮШШОР им. </a:t>
            </a:r>
            <a:r>
              <a:rPr lang="ru-RU" sz="2600" b="1" dirty="0" err="1"/>
              <a:t>Р.Г.Нежметдинова</a:t>
            </a:r>
            <a:r>
              <a:rPr lang="ru-RU" sz="2600" b="1" dirty="0"/>
              <a:t> с 20 по 29 августа 2015 года. </a:t>
            </a:r>
          </a:p>
          <a:p>
            <a:pPr lvl="0" algn="just"/>
            <a:r>
              <a:rPr lang="ru-RU" sz="2600" b="1" dirty="0" smtClean="0"/>
              <a:t>	2. Во </a:t>
            </a:r>
            <a:r>
              <a:rPr lang="ru-RU" sz="2600" b="1" dirty="0"/>
              <a:t>всех 10 турнирах по классическим шахматам соблюдён принцип спортивного отбора: все возрастные </a:t>
            </a:r>
            <a:r>
              <a:rPr lang="ru-RU" sz="2600" b="1" dirty="0">
                <a:solidFill>
                  <a:srgbClr val="FF0000"/>
                </a:solidFill>
              </a:rPr>
              <a:t>группы соревновались отдельно, проведено 10 турниров. </a:t>
            </a:r>
          </a:p>
          <a:p>
            <a:pPr lvl="0" algn="just"/>
            <a:r>
              <a:rPr lang="ru-RU" sz="2600" b="1" dirty="0" smtClean="0"/>
              <a:t>	3. </a:t>
            </a:r>
            <a:r>
              <a:rPr lang="ru-RU" sz="2600" b="1" dirty="0" smtClean="0">
                <a:solidFill>
                  <a:srgbClr val="FF0000"/>
                </a:solidFill>
              </a:rPr>
              <a:t>Применена </a:t>
            </a:r>
            <a:r>
              <a:rPr lang="ru-RU" sz="2600" b="1" dirty="0">
                <a:solidFill>
                  <a:srgbClr val="FF0000"/>
                </a:solidFill>
              </a:rPr>
              <a:t>новая схема распределения помещений </a:t>
            </a:r>
            <a:r>
              <a:rPr lang="ru-RU" sz="2600" b="1" dirty="0"/>
              <a:t>(возрастная категория «до 11 лет» расположилась по 2-му этажу, остальные группы распределились по 1-му. </a:t>
            </a:r>
          </a:p>
          <a:p>
            <a:pPr lvl="0" algn="just"/>
            <a:r>
              <a:rPr lang="ru-RU" sz="2600" b="1" dirty="0" smtClean="0"/>
              <a:t>	4. Стала </a:t>
            </a:r>
            <a:r>
              <a:rPr lang="ru-RU" sz="2600" b="1" dirty="0"/>
              <a:t>возможной </a:t>
            </a:r>
            <a:r>
              <a:rPr lang="en-US" sz="2600" b="1" dirty="0">
                <a:solidFill>
                  <a:srgbClr val="FF0000"/>
                </a:solidFill>
              </a:rPr>
              <a:t>on</a:t>
            </a:r>
            <a:r>
              <a:rPr lang="ru-RU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>
                <a:solidFill>
                  <a:srgbClr val="FF0000"/>
                </a:solidFill>
              </a:rPr>
              <a:t>line</a:t>
            </a:r>
            <a:r>
              <a:rPr lang="ru-RU" sz="2600" b="1" dirty="0">
                <a:solidFill>
                  <a:srgbClr val="FF0000"/>
                </a:solidFill>
              </a:rPr>
              <a:t> трансляция партий </a:t>
            </a:r>
            <a:r>
              <a:rPr lang="ru-RU" sz="2600" b="1" dirty="0"/>
              <a:t>юношей до 19 лет и первых 7 досок юношей до 17 лет. </a:t>
            </a:r>
          </a:p>
          <a:p>
            <a:pPr lvl="0" algn="just"/>
            <a:r>
              <a:rPr lang="ru-RU" sz="2600" b="1" dirty="0" smtClean="0"/>
              <a:t>	5. </a:t>
            </a:r>
            <a:r>
              <a:rPr lang="ru-RU" sz="2600" b="1" dirty="0" smtClean="0">
                <a:solidFill>
                  <a:srgbClr val="FF0000"/>
                </a:solidFill>
              </a:rPr>
              <a:t>Доступ </a:t>
            </a:r>
            <a:r>
              <a:rPr lang="ru-RU" sz="2600" b="1" dirty="0">
                <a:solidFill>
                  <a:srgbClr val="FF0000"/>
                </a:solidFill>
              </a:rPr>
              <a:t>в игровые залы тренеров был запрещён</a:t>
            </a:r>
            <a:r>
              <a:rPr lang="ru-RU" sz="2600" b="1" dirty="0"/>
              <a:t>, что укрепило игровую дисциплину.  </a:t>
            </a:r>
          </a:p>
        </p:txBody>
      </p:sp>
    </p:spTree>
    <p:extLst>
      <p:ext uri="{BB962C8B-B14F-4D97-AF65-F5344CB8AC3E}">
        <p14:creationId xmlns:p14="http://schemas.microsoft.com/office/powerpoint/2010/main" xmlns="" val="7138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2423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27245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Спортивные итоги первенства: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9850796"/>
              </p:ext>
            </p:extLst>
          </p:nvPr>
        </p:nvGraphicFramePr>
        <p:xfrm>
          <a:off x="683567" y="980727"/>
          <a:ext cx="7848872" cy="4752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4700"/>
                <a:gridCol w="2490507"/>
                <a:gridCol w="905639"/>
                <a:gridCol w="981109"/>
                <a:gridCol w="981109"/>
                <a:gridCol w="1735808"/>
              </a:tblGrid>
              <a:tr h="900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место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Город, район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Золото, шт.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Серебро, шт.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Бронза, шт.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Всего медалей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Казань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</a:rPr>
                        <a:t>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Зеленодольск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6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3.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Наб. Челны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7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4.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Кукмор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5.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Альметьевск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6.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Лениногорск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7.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Сармановский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8.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Бавлы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-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80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2478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</a:rPr>
              <a:t>24 августа 2015 г. в ЦСДЮШШОР проводилось совещание тренеров и представителей по вопросам:</a:t>
            </a:r>
          </a:p>
          <a:p>
            <a:pPr lvl="0" algn="just"/>
            <a:r>
              <a:rPr lang="ru-RU" sz="2800" b="1" dirty="0" smtClean="0"/>
              <a:t>1. Обсуждение </a:t>
            </a:r>
            <a:r>
              <a:rPr lang="ru-RU" sz="2800" b="1" dirty="0"/>
              <a:t>календарного плана на 2016 год;</a:t>
            </a:r>
          </a:p>
          <a:p>
            <a:pPr lvl="0" algn="just"/>
            <a:r>
              <a:rPr lang="ru-RU" sz="2800" b="1" dirty="0" smtClean="0"/>
              <a:t>2. Рассмотрение </a:t>
            </a:r>
            <a:r>
              <a:rPr lang="ru-RU" sz="2800" b="1" dirty="0"/>
              <a:t>необходимости ведения распечаток партий в </a:t>
            </a:r>
            <a:r>
              <a:rPr lang="ru-RU" sz="2800" b="1" dirty="0" err="1"/>
              <a:t>юнош</a:t>
            </a:r>
            <a:r>
              <a:rPr lang="ru-RU" sz="2800" b="1" dirty="0"/>
              <a:t>. первенстве РТ;</a:t>
            </a:r>
          </a:p>
          <a:p>
            <a:pPr lvl="0" algn="just"/>
            <a:r>
              <a:rPr lang="ru-RU" sz="2800" b="1" dirty="0" smtClean="0"/>
              <a:t>3. Создание </a:t>
            </a:r>
            <a:r>
              <a:rPr lang="ru-RU" sz="2800" b="1" dirty="0"/>
              <a:t>учебных программ;</a:t>
            </a:r>
          </a:p>
          <a:p>
            <a:pPr lvl="0" algn="just"/>
            <a:r>
              <a:rPr lang="ru-RU" sz="2800" b="1" dirty="0" smtClean="0"/>
              <a:t>4. Вопросы </a:t>
            </a:r>
            <a:r>
              <a:rPr lang="ru-RU" sz="2800" b="1" dirty="0"/>
              <a:t>внедрения шахматного всеобуча (пилотная схема);</a:t>
            </a:r>
          </a:p>
          <a:p>
            <a:pPr lvl="0" algn="just"/>
            <a:r>
              <a:rPr lang="ru-RU" sz="2800" b="1" dirty="0" smtClean="0"/>
              <a:t>5. Обсуждение </a:t>
            </a:r>
            <a:r>
              <a:rPr lang="ru-RU" sz="2800" b="1" dirty="0"/>
              <a:t>введения блицтурнира в программу юношеского первенства РТ;</a:t>
            </a:r>
          </a:p>
          <a:p>
            <a:pPr lvl="0" algn="just"/>
            <a:r>
              <a:rPr lang="ru-RU" sz="2800" b="1" dirty="0" smtClean="0"/>
              <a:t>6. Проведение </a:t>
            </a:r>
            <a:r>
              <a:rPr lang="ru-RU" sz="2800" b="1" dirty="0"/>
              <a:t>турниров до 11 лет с добавкой времени;</a:t>
            </a:r>
          </a:p>
          <a:p>
            <a:pPr lvl="0" algn="just"/>
            <a:r>
              <a:rPr lang="ru-RU" sz="2800" b="1" dirty="0" smtClean="0"/>
              <a:t>7. Вопросы </a:t>
            </a:r>
            <a:r>
              <a:rPr lang="ru-RU" sz="2800" b="1" dirty="0"/>
              <a:t>к администрации ЦСДЮШШОР;</a:t>
            </a:r>
          </a:p>
          <a:p>
            <a:pPr lvl="0" algn="just"/>
            <a:r>
              <a:rPr lang="ru-RU" sz="2800" b="1" dirty="0" smtClean="0"/>
              <a:t>8. Разное.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6780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332656"/>
            <a:ext cx="853532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FF0000"/>
                </a:solidFill>
              </a:rPr>
              <a:t>Присутствовало </a:t>
            </a:r>
            <a:r>
              <a:rPr lang="ru-RU" sz="2500" b="1" dirty="0">
                <a:solidFill>
                  <a:srgbClr val="FF0000"/>
                </a:solidFill>
              </a:rPr>
              <a:t>22 человека из городов: </a:t>
            </a:r>
            <a:r>
              <a:rPr lang="ru-RU" sz="2500" b="1" dirty="0"/>
              <a:t>Казани, </a:t>
            </a:r>
            <a:r>
              <a:rPr lang="ru-RU" sz="2500" b="1" dirty="0" err="1"/>
              <a:t>Наб.Челнов</a:t>
            </a:r>
            <a:r>
              <a:rPr lang="ru-RU" sz="2500" b="1" dirty="0"/>
              <a:t>, Зеленодольска, Альметьевска, Лениногорска, Бавлов, Бугульмы, Нижнекамска, Кукмора, </a:t>
            </a:r>
            <a:r>
              <a:rPr lang="ru-RU" sz="2500" b="1" dirty="0" err="1"/>
              <a:t>Верхнеуслонского</a:t>
            </a:r>
            <a:r>
              <a:rPr lang="ru-RU" sz="2500" b="1" dirty="0"/>
              <a:t> района. </a:t>
            </a:r>
            <a:endParaRPr lang="ru-RU" sz="2500" b="1" dirty="0" smtClean="0"/>
          </a:p>
          <a:p>
            <a:pPr algn="just"/>
            <a:r>
              <a:rPr lang="ru-RU" sz="2500" b="1" dirty="0" smtClean="0">
                <a:solidFill>
                  <a:srgbClr val="FF0000"/>
                </a:solidFill>
              </a:rPr>
              <a:t>На </a:t>
            </a:r>
            <a:r>
              <a:rPr lang="ru-RU" sz="2500" b="1" dirty="0">
                <a:solidFill>
                  <a:srgbClr val="FF0000"/>
                </a:solidFill>
              </a:rPr>
              <a:t>совещании на вопросы повестки дня были высказаны следующие предложения:</a:t>
            </a:r>
            <a:r>
              <a:rPr lang="ru-RU" sz="2500" b="1" dirty="0"/>
              <a:t> </a:t>
            </a:r>
            <a:endParaRPr lang="ru-RU" sz="2500" b="1" dirty="0" smtClean="0"/>
          </a:p>
          <a:p>
            <a:pPr marL="342900" indent="-342900" algn="just">
              <a:buAutoNum type="arabicParenR"/>
            </a:pPr>
            <a:r>
              <a:rPr lang="ru-RU" sz="2500" b="1" dirty="0" smtClean="0">
                <a:solidFill>
                  <a:srgbClr val="FF0000"/>
                </a:solidFill>
              </a:rPr>
              <a:t>в </a:t>
            </a:r>
            <a:r>
              <a:rPr lang="ru-RU" sz="2500" b="1" dirty="0">
                <a:solidFill>
                  <a:srgbClr val="FF0000"/>
                </a:solidFill>
              </a:rPr>
              <a:t>календарный план рекомендовано включить </a:t>
            </a:r>
            <a:r>
              <a:rPr lang="ru-RU" sz="2500" b="1" dirty="0"/>
              <a:t>квалификационные турниры среди взрослых, повышать квалификацию судей; </a:t>
            </a:r>
            <a:endParaRPr lang="ru-RU" sz="2500" b="1" dirty="0" smtClean="0"/>
          </a:p>
          <a:p>
            <a:pPr marL="342900" indent="-342900" algn="just">
              <a:buAutoNum type="arabicParenR"/>
            </a:pPr>
            <a:r>
              <a:rPr lang="ru-RU" sz="2500" b="1" dirty="0" smtClean="0">
                <a:solidFill>
                  <a:srgbClr val="FF0000"/>
                </a:solidFill>
              </a:rPr>
              <a:t>ввести </a:t>
            </a:r>
            <a:r>
              <a:rPr lang="ru-RU" sz="2500" b="1" dirty="0">
                <a:solidFill>
                  <a:srgbClr val="FF0000"/>
                </a:solidFill>
              </a:rPr>
              <a:t>на первенстве РТ 2016 года набор партий </a:t>
            </a:r>
            <a:r>
              <a:rPr lang="ru-RU" sz="2500" b="1" dirty="0"/>
              <a:t>в электронном виде с дальнейшей бесплатной рассылкой их по электронной почте, а на бумажных носителях – реализовывать за дополнительную плату; </a:t>
            </a:r>
            <a:endParaRPr lang="ru-RU" sz="2500" b="1" dirty="0" smtClean="0"/>
          </a:p>
          <a:p>
            <a:pPr marL="342900" indent="-342900" algn="just">
              <a:buAutoNum type="arabicParenR"/>
            </a:pPr>
            <a:r>
              <a:rPr lang="ru-RU" sz="2500" b="1" dirty="0" smtClean="0">
                <a:solidFill>
                  <a:srgbClr val="FF0000"/>
                </a:solidFill>
              </a:rPr>
              <a:t>необходимо </a:t>
            </a:r>
            <a:r>
              <a:rPr lang="ru-RU" sz="2500" b="1" dirty="0">
                <a:solidFill>
                  <a:srgbClr val="FF0000"/>
                </a:solidFill>
              </a:rPr>
              <a:t>создать учебную программу</a:t>
            </a:r>
            <a:r>
              <a:rPr lang="ru-RU" sz="2500" b="1" dirty="0"/>
              <a:t>, соответствующую федеральному стандарту и обновить программу 2009 года; </a:t>
            </a:r>
          </a:p>
        </p:txBody>
      </p:sp>
    </p:spTree>
    <p:extLst>
      <p:ext uri="{BB962C8B-B14F-4D97-AF65-F5344CB8AC3E}">
        <p14:creationId xmlns:p14="http://schemas.microsoft.com/office/powerpoint/2010/main" xmlns="" val="6780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243512"/>
            <a:ext cx="88569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4) заслушав </a:t>
            </a:r>
            <a:r>
              <a:rPr lang="ru-RU" sz="2400" b="1" dirty="0" err="1"/>
              <a:t>Газизова</a:t>
            </a:r>
            <a:r>
              <a:rPr lang="ru-RU" sz="2400" b="1" dirty="0"/>
              <a:t> Р. Г. (Лениногорск), познакомились с </a:t>
            </a:r>
            <a:r>
              <a:rPr lang="ru-RU" sz="2400" b="1" dirty="0">
                <a:solidFill>
                  <a:srgbClr val="FF0000"/>
                </a:solidFill>
              </a:rPr>
              <a:t>планом по введению всеобуча в пилотном варианте </a:t>
            </a:r>
            <a:r>
              <a:rPr lang="ru-RU" sz="2400" b="1" dirty="0"/>
              <a:t>(</a:t>
            </a:r>
            <a:r>
              <a:rPr lang="ru-RU" sz="2400" b="1" dirty="0" err="1"/>
              <a:t>прог-ма</a:t>
            </a:r>
            <a:r>
              <a:rPr lang="ru-RU" sz="2400" b="1" dirty="0"/>
              <a:t> рассчитана на 3 года, начиная с дошкольных учреждений, планируются научно-практические конференции и семинары, шахматы вводятся как факультатив); </a:t>
            </a:r>
            <a:endParaRPr lang="ru-RU" sz="2400" b="1" dirty="0" smtClean="0"/>
          </a:p>
          <a:p>
            <a:pPr algn="just"/>
            <a:r>
              <a:rPr lang="ru-RU" sz="2400" b="1" dirty="0" smtClean="0"/>
              <a:t>5</a:t>
            </a:r>
            <a:r>
              <a:rPr lang="ru-RU" sz="2400" b="1" dirty="0"/>
              <a:t>) единогласно проголосовали за </a:t>
            </a:r>
            <a:r>
              <a:rPr lang="ru-RU" sz="2400" b="1" dirty="0">
                <a:solidFill>
                  <a:srgbClr val="FF0000"/>
                </a:solidFill>
              </a:rPr>
              <a:t>введение блицтурниров в программу юношеского первенства РТ</a:t>
            </a:r>
            <a:r>
              <a:rPr lang="ru-RU" sz="2400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400" b="1" dirty="0" smtClean="0"/>
              <a:t> </a:t>
            </a:r>
            <a:r>
              <a:rPr lang="ru-RU" sz="2400" b="1" dirty="0"/>
              <a:t>6) высказано мнение, что для проведения турниров в категории </a:t>
            </a:r>
            <a:r>
              <a:rPr lang="ru-RU" sz="2400" b="1" dirty="0">
                <a:solidFill>
                  <a:srgbClr val="FF0000"/>
                </a:solidFill>
              </a:rPr>
              <a:t>до 11 лет необходимо применять электронные часы </a:t>
            </a:r>
            <a:r>
              <a:rPr lang="ru-RU" sz="2400" b="1" dirty="0"/>
              <a:t>и ввести на все турниры единый контроль времени – 90 минут на партию с добавкой 30 сек на каждый ход, начиная с первого. </a:t>
            </a:r>
            <a:endParaRPr lang="ru-RU" sz="2400" b="1" dirty="0" smtClean="0"/>
          </a:p>
          <a:p>
            <a:pPr algn="just"/>
            <a:r>
              <a:rPr lang="ru-RU" sz="2400" b="1" dirty="0"/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Для </a:t>
            </a:r>
            <a:r>
              <a:rPr lang="ru-RU" sz="2400" b="1" dirty="0">
                <a:solidFill>
                  <a:srgbClr val="FF0000"/>
                </a:solidFill>
              </a:rPr>
              <a:t>реализации</a:t>
            </a:r>
            <a:r>
              <a:rPr lang="ru-RU" sz="2400" b="1" dirty="0"/>
              <a:t> этого предложения дирекции ЦСДЮШШОР рекомендовано приобрести 50-60 электронных шахматных часов. </a:t>
            </a:r>
            <a:endParaRPr lang="ru-RU" sz="2400" b="1" dirty="0" smtClean="0"/>
          </a:p>
          <a:p>
            <a:pPr algn="just"/>
            <a:r>
              <a:rPr lang="ru-RU" sz="2400" b="1" dirty="0"/>
              <a:t>	</a:t>
            </a:r>
            <a:r>
              <a:rPr lang="ru-RU" sz="2400" b="1" dirty="0" smtClean="0"/>
              <a:t>Помимо </a:t>
            </a:r>
            <a:r>
              <a:rPr lang="ru-RU" sz="2400" b="1" dirty="0"/>
              <a:t>вышесказанного, было объявлено о решении отменить право предложения ничьей до 40-го хода.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780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142984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Приказом (№108-нг  от 03.08.2015 г.)  </a:t>
            </a:r>
            <a:endParaRPr lang="ru-RU" sz="3600" dirty="0"/>
          </a:p>
          <a:p>
            <a:pPr algn="ctr"/>
            <a:r>
              <a:rPr lang="ru-RU" sz="3600" b="1" dirty="0"/>
              <a:t>министра спорта РФ </a:t>
            </a:r>
            <a:r>
              <a:rPr lang="ru-RU" sz="3600" b="1" dirty="0" err="1"/>
              <a:t>В.Л.Мутко</a:t>
            </a:r>
            <a:endParaRPr lang="ru-RU" sz="3600" dirty="0"/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Раилю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Махмутову</a:t>
            </a:r>
            <a:r>
              <a:rPr lang="ru-RU" sz="3600" b="1" dirty="0">
                <a:solidFill>
                  <a:srgbClr val="FF0000"/>
                </a:solidFill>
              </a:rPr>
              <a:t> и </a:t>
            </a:r>
            <a:r>
              <a:rPr lang="ru-RU" sz="3600" b="1" dirty="0" err="1">
                <a:solidFill>
                  <a:srgbClr val="FF0000"/>
                </a:solidFill>
              </a:rPr>
              <a:t>Азату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Шарафиеву</a:t>
            </a:r>
            <a:endParaRPr lang="ru-RU" sz="3600" dirty="0">
              <a:solidFill>
                <a:srgbClr val="FF0000"/>
              </a:solidFill>
            </a:endParaRPr>
          </a:p>
          <a:p>
            <a:pPr algn="ctr"/>
            <a:r>
              <a:rPr lang="ru-RU" sz="3600" b="1" dirty="0"/>
              <a:t>присвоено звание «Мастер спорта России»</a:t>
            </a:r>
            <a:endParaRPr lang="ru-RU" sz="3600" dirty="0"/>
          </a:p>
          <a:p>
            <a:pPr algn="ctr"/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Поздравляем</a:t>
            </a:r>
            <a:r>
              <a:rPr lang="ru-RU" sz="5400" b="1" dirty="0">
                <a:solidFill>
                  <a:srgbClr val="FF0000"/>
                </a:solidFill>
              </a:rPr>
              <a:t>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910" y="1000108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rgbClr val="FF0000"/>
                </a:solidFill>
              </a:rPr>
              <a:t>Наиболее важные моменты</a:t>
            </a:r>
            <a:r>
              <a:rPr lang="ru-RU" sz="3600" b="1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3600" b="1" dirty="0"/>
              <a:t>1.Состоялся переход на обучение по </a:t>
            </a:r>
            <a:r>
              <a:rPr lang="ru-RU" sz="3600" b="1" dirty="0" err="1"/>
              <a:t>предпрофессиональным</a:t>
            </a:r>
            <a:r>
              <a:rPr lang="ru-RU" sz="3600" b="1" dirty="0"/>
              <a:t> программам (от ГНП до ГСС) и программам спортивной подготовки (от ГНП до ВСМ)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857232"/>
            <a:ext cx="8358246" cy="4734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b="1" u="sng" dirty="0">
                <a:solidFill>
                  <a:srgbClr val="FF0000"/>
                </a:solidFill>
              </a:rPr>
              <a:t>Основные отличия программ</a:t>
            </a:r>
            <a:endParaRPr lang="ru-RU" sz="3600" b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/>
              <a:t>1.1 Группы с программами спортивной подготовки может вести только тренер с высшим профильным </a:t>
            </a:r>
            <a:r>
              <a:rPr lang="ru-RU" sz="2800" b="1" dirty="0" smtClean="0"/>
              <a:t>образованием</a:t>
            </a:r>
          </a:p>
          <a:p>
            <a:pPr algn="just">
              <a:lnSpc>
                <a:spcPct val="150000"/>
              </a:lnSpc>
            </a:pPr>
            <a:r>
              <a:rPr lang="ru-RU" sz="2800" b="1" dirty="0" smtClean="0"/>
              <a:t>1.2 В группах с </a:t>
            </a:r>
            <a:r>
              <a:rPr lang="ru-RU" sz="2800" b="1" dirty="0" err="1" smtClean="0"/>
              <a:t>предпрофессиональными</a:t>
            </a:r>
            <a:r>
              <a:rPr lang="ru-RU" sz="2800" b="1" dirty="0" smtClean="0"/>
              <a:t> программами обучение ведется только до 18-летнего возраста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42860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2"/>
            </a:pPr>
            <a:r>
              <a:rPr lang="ru-RU" sz="3200" b="1" dirty="0" smtClean="0">
                <a:solidFill>
                  <a:srgbClr val="FF0000"/>
                </a:solidFill>
              </a:rPr>
              <a:t>Количество </a:t>
            </a:r>
            <a:r>
              <a:rPr lang="ru-RU" sz="3200" b="1" dirty="0">
                <a:solidFill>
                  <a:srgbClr val="FF0000"/>
                </a:solidFill>
              </a:rPr>
              <a:t>тренеров по </a:t>
            </a:r>
            <a:r>
              <a:rPr lang="ru-RU" sz="3200" b="1" dirty="0" smtClean="0">
                <a:solidFill>
                  <a:srgbClr val="FF0000"/>
                </a:solidFill>
              </a:rPr>
              <a:t>комплектованию</a:t>
            </a:r>
          </a:p>
          <a:p>
            <a:endParaRPr lang="ru-RU" sz="3600" dirty="0"/>
          </a:p>
          <a:p>
            <a:pPr marL="742950" indent="-742950"/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71604" y="1142984"/>
          <a:ext cx="6096000" cy="252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Шахматы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Шашки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Го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385762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Количество обучающихся по бюджету – </a:t>
            </a:r>
            <a:r>
              <a:rPr lang="ru-RU" sz="3200" b="1" dirty="0" smtClean="0"/>
              <a:t>918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2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472" y="1428736"/>
            <a:ext cx="8143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3</a:t>
            </a:r>
            <a:r>
              <a:rPr lang="ru-RU" sz="4000" b="1" dirty="0" smtClean="0">
                <a:solidFill>
                  <a:srgbClr val="FF0000"/>
                </a:solidFill>
              </a:rPr>
              <a:t>. СЕГОДНЯ </a:t>
            </a:r>
            <a:r>
              <a:rPr lang="ru-RU" sz="4000" b="1" dirty="0">
                <a:solidFill>
                  <a:srgbClr val="FF0000"/>
                </a:solidFill>
              </a:rPr>
              <a:t>ВСЕМ ТРЕНЕРАМ НЕОБХОДИМО СДАТЬ СПИСКИ УЧАЩИХСЯ С РАСПИСАНИЕМ ЗАНЯТИЙ И ПОЛУЧИТЬ ЖУРНАЛЫ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14" y="188640"/>
            <a:ext cx="8786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Об итогах первенства мира в Болгарии и проведении этапа Кубка Мира в Казани по русским шашкам</a:t>
            </a:r>
          </a:p>
          <a:p>
            <a:pPr algn="ctr"/>
            <a:r>
              <a:rPr lang="ru-RU" sz="4000" b="1" dirty="0"/>
              <a:t>Старший тренер </a:t>
            </a:r>
            <a:r>
              <a:rPr lang="ru-RU" sz="4000" b="1" dirty="0" err="1" smtClean="0"/>
              <a:t>Ф.Х.Шайдуллов</a:t>
            </a:r>
            <a:endParaRPr lang="ru-RU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5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826</Words>
  <Application>Microsoft Office PowerPoint</Application>
  <PresentationFormat>Экран (4:3)</PresentationFormat>
  <Paragraphs>219</Paragraphs>
  <Slides>39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officer</dc:creator>
  <cp:lastModifiedBy>officer</cp:lastModifiedBy>
  <cp:revision>68</cp:revision>
  <dcterms:created xsi:type="dcterms:W3CDTF">2015-09-07T07:55:16Z</dcterms:created>
  <dcterms:modified xsi:type="dcterms:W3CDTF">2015-09-08T11:35:22Z</dcterms:modified>
</cp:coreProperties>
</file>